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7"/>
  </p:notesMasterIdLst>
  <p:sldIdLst>
    <p:sldId id="256" r:id="rId2"/>
    <p:sldId id="258" r:id="rId3"/>
    <p:sldId id="259" r:id="rId4"/>
    <p:sldId id="261" r:id="rId5"/>
    <p:sldId id="260" r:id="rId6"/>
    <p:sldId id="262" r:id="rId7"/>
    <p:sldId id="263" r:id="rId8"/>
    <p:sldId id="264" r:id="rId9"/>
    <p:sldId id="265" r:id="rId10"/>
    <p:sldId id="266" r:id="rId11"/>
    <p:sldId id="271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CD74312-D758-41C8-B551-E42AE73F3DBA}">
          <p14:sldIdLst>
            <p14:sldId id="256"/>
            <p14:sldId id="258"/>
            <p14:sldId id="259"/>
            <p14:sldId id="261"/>
            <p14:sldId id="260"/>
            <p14:sldId id="262"/>
            <p14:sldId id="263"/>
            <p14:sldId id="264"/>
            <p14:sldId id="265"/>
            <p14:sldId id="266"/>
            <p14:sldId id="271"/>
            <p14:sldId id="267"/>
            <p14:sldId id="268"/>
            <p14:sldId id="269"/>
            <p14:sldId id="27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E1565B-AC7E-43DE-9AB4-D3C7338980A8}" type="datetimeFigureOut">
              <a:rPr lang="en-IN" smtClean="0"/>
              <a:t>27-11-2022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C1DC82-0722-4101-B34A-E1EF91FE59A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02043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C1DC82-0722-4101-B34A-E1EF91FE59AA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804593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C1DC82-0722-4101-B34A-E1EF91FE59AA}" type="slidenum">
              <a:rPr lang="en-IN" smtClean="0"/>
              <a:t>12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620932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881E8-1143-4A7F-974E-336D0AFAB4E3}" type="datetimeFigureOut">
              <a:rPr lang="en-IN" smtClean="0"/>
              <a:t>27-11-2022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4BEFB-44D1-4A46-AF5B-79679EEFA7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009894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881E8-1143-4A7F-974E-336D0AFAB4E3}" type="datetimeFigureOut">
              <a:rPr lang="en-IN" smtClean="0"/>
              <a:t>27-11-2022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4BEFB-44D1-4A46-AF5B-79679EEFA7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368498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881E8-1143-4A7F-974E-336D0AFAB4E3}" type="datetimeFigureOut">
              <a:rPr lang="en-IN" smtClean="0"/>
              <a:t>27-11-2022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4BEFB-44D1-4A46-AF5B-79679EEFA7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873217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881E8-1143-4A7F-974E-336D0AFAB4E3}" type="datetimeFigureOut">
              <a:rPr lang="en-IN" smtClean="0"/>
              <a:t>27-11-2022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4BEFB-44D1-4A46-AF5B-79679EEFA7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261931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881E8-1143-4A7F-974E-336D0AFAB4E3}" type="datetimeFigureOut">
              <a:rPr lang="en-IN" smtClean="0"/>
              <a:t>27-11-2022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4BEFB-44D1-4A46-AF5B-79679EEFA7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920603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881E8-1143-4A7F-974E-336D0AFAB4E3}" type="datetimeFigureOut">
              <a:rPr lang="en-IN" smtClean="0"/>
              <a:t>27-11-2022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4BEFB-44D1-4A46-AF5B-79679EEFA7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964737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881E8-1143-4A7F-974E-336D0AFAB4E3}" type="datetimeFigureOut">
              <a:rPr lang="en-IN" smtClean="0"/>
              <a:t>27-11-2022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4BEFB-44D1-4A46-AF5B-79679EEFA7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0364182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881E8-1143-4A7F-974E-336D0AFAB4E3}" type="datetimeFigureOut">
              <a:rPr lang="en-IN" smtClean="0"/>
              <a:t>27-11-2022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4BEFB-44D1-4A46-AF5B-79679EEFA7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6319192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881E8-1143-4A7F-974E-336D0AFAB4E3}" type="datetimeFigureOut">
              <a:rPr lang="en-IN" smtClean="0"/>
              <a:t>27-11-2022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4BEFB-44D1-4A46-AF5B-79679EEFA7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192002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881E8-1143-4A7F-974E-336D0AFAB4E3}" type="datetimeFigureOut">
              <a:rPr lang="en-IN" smtClean="0"/>
              <a:t>27-11-2022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A274BEFB-44D1-4A46-AF5B-79679EEFA7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10768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881E8-1143-4A7F-974E-336D0AFAB4E3}" type="datetimeFigureOut">
              <a:rPr lang="en-IN" smtClean="0"/>
              <a:t>27-11-2022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4BEFB-44D1-4A46-AF5B-79679EEFA7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381662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881E8-1143-4A7F-974E-336D0AFAB4E3}" type="datetimeFigureOut">
              <a:rPr lang="en-IN" smtClean="0"/>
              <a:t>27-11-2022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4BEFB-44D1-4A46-AF5B-79679EEFA7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988303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881E8-1143-4A7F-974E-336D0AFAB4E3}" type="datetimeFigureOut">
              <a:rPr lang="en-IN" smtClean="0"/>
              <a:t>27-11-2022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4BEFB-44D1-4A46-AF5B-79679EEFA7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520800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881E8-1143-4A7F-974E-336D0AFAB4E3}" type="datetimeFigureOut">
              <a:rPr lang="en-IN" smtClean="0"/>
              <a:t>27-11-2022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4BEFB-44D1-4A46-AF5B-79679EEFA7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304317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881E8-1143-4A7F-974E-336D0AFAB4E3}" type="datetimeFigureOut">
              <a:rPr lang="en-IN" smtClean="0"/>
              <a:t>27-11-2022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4BEFB-44D1-4A46-AF5B-79679EEFA7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304467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881E8-1143-4A7F-974E-336D0AFAB4E3}" type="datetimeFigureOut">
              <a:rPr lang="en-IN" smtClean="0"/>
              <a:t>27-11-2022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4BEFB-44D1-4A46-AF5B-79679EEFA7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706734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881E8-1143-4A7F-974E-336D0AFAB4E3}" type="datetimeFigureOut">
              <a:rPr lang="en-IN" smtClean="0"/>
              <a:t>27-11-2022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4BEFB-44D1-4A46-AF5B-79679EEFA7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449713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478881E8-1143-4A7F-974E-336D0AFAB4E3}" type="datetimeFigureOut">
              <a:rPr lang="en-IN" smtClean="0"/>
              <a:t>27-11-2022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A274BEFB-44D1-4A46-AF5B-79679EEFA7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382132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09323D-4E3E-211B-3FE8-16DC3390C7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05853" y="0"/>
            <a:ext cx="8574622" cy="2616199"/>
          </a:xfrm>
        </p:spPr>
        <p:txBody>
          <a:bodyPr/>
          <a:lstStyle/>
          <a:p>
            <a:pPr algn="ctr"/>
            <a:r>
              <a:rPr lang="en-IN" dirty="0"/>
              <a:t>PRESENTATION ON SKYROOT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5A3B771-2F25-B5DD-2A17-0E16853F4A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43657" y="5797485"/>
            <a:ext cx="6987645" cy="803374"/>
          </a:xfrm>
        </p:spPr>
        <p:txBody>
          <a:bodyPr/>
          <a:lstStyle/>
          <a:p>
            <a:r>
              <a:rPr lang="en-IN" dirty="0"/>
              <a:t>BY S.V.RAJMOHAN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9885B7-6895-CD69-1B02-207BB01006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5704" y="2965341"/>
            <a:ext cx="2994920" cy="255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271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F282C-D305-4B30-55D3-4A8D0AB0C5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1"/>
            <a:ext cx="10018713" cy="1507958"/>
          </a:xfrm>
        </p:spPr>
        <p:txBody>
          <a:bodyPr>
            <a:normAutofit fontScale="90000"/>
          </a:bodyPr>
          <a:lstStyle/>
          <a:p>
            <a:r>
              <a:rPr lang="en-IN" sz="3600" dirty="0"/>
              <a:t>The Vikram-S rocket incorporated the company’s own solid stage propulsion system called the Kalam 80 engine.</a:t>
            </a:r>
            <a:br>
              <a:rPr lang="en-IN" dirty="0"/>
            </a:br>
            <a:endParaRPr lang="en-IN" dirty="0"/>
          </a:p>
        </p:txBody>
      </p:sp>
      <p:pic>
        <p:nvPicPr>
          <p:cNvPr id="4" name="kalam">
            <a:hlinkClick r:id="" action="ppaction://media"/>
            <a:extLst>
              <a:ext uri="{FF2B5EF4-FFF2-40B4-BE49-F238E27FC236}">
                <a16:creationId xmlns:a16="http://schemas.microsoft.com/office/drawing/2014/main" id="{251597A2-58E2-B815-49ED-DE18664012DE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63686" y="1048851"/>
            <a:ext cx="9939338" cy="5591175"/>
          </a:xfrm>
        </p:spPr>
      </p:pic>
    </p:spTree>
    <p:extLst>
      <p:ext uri="{BB962C8B-B14F-4D97-AF65-F5344CB8AC3E}">
        <p14:creationId xmlns:p14="http://schemas.microsoft.com/office/powerpoint/2010/main" val="1578961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13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85B646-37A3-2E72-9B46-E1512F273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0"/>
            <a:ext cx="10018713" cy="1319753"/>
          </a:xfrm>
        </p:spPr>
        <p:txBody>
          <a:bodyPr>
            <a:normAutofit/>
          </a:bodyPr>
          <a:lstStyle/>
          <a:p>
            <a:r>
              <a:rPr lang="en-IN" sz="3200" dirty="0"/>
              <a:t>The Vikram-S features a spin stabilization system to keep the rocket in control which are 3D printed</a:t>
            </a:r>
          </a:p>
        </p:txBody>
      </p:sp>
      <p:pic>
        <p:nvPicPr>
          <p:cNvPr id="4" name="spin">
            <a:hlinkClick r:id="" action="ppaction://media"/>
            <a:extLst>
              <a:ext uri="{FF2B5EF4-FFF2-40B4-BE49-F238E27FC236}">
                <a16:creationId xmlns:a16="http://schemas.microsoft.com/office/drawing/2014/main" id="{4976B8CD-9482-CAA7-C8D9-09DD7D6F4D22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45213" y="1244338"/>
            <a:ext cx="9717784" cy="5465733"/>
          </a:xfrm>
        </p:spPr>
      </p:pic>
    </p:spTree>
    <p:extLst>
      <p:ext uri="{BB962C8B-B14F-4D97-AF65-F5344CB8AC3E}">
        <p14:creationId xmlns:p14="http://schemas.microsoft.com/office/powerpoint/2010/main" val="3833095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80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DAF285-2574-C217-BD52-14FCC1C353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0"/>
            <a:ext cx="10018713" cy="1244338"/>
          </a:xfrm>
        </p:spPr>
        <p:txBody>
          <a:bodyPr/>
          <a:lstStyle/>
          <a:p>
            <a:r>
              <a:rPr lang="en-IN" dirty="0"/>
              <a:t>FLIGHT SEQUENCE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4A05629-77F8-EA5A-1281-9A9D19440B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780907" y="1246060"/>
            <a:ext cx="7975077" cy="5309388"/>
          </a:xfrm>
        </p:spPr>
      </p:pic>
    </p:spTree>
    <p:extLst>
      <p:ext uri="{BB962C8B-B14F-4D97-AF65-F5344CB8AC3E}">
        <p14:creationId xmlns:p14="http://schemas.microsoft.com/office/powerpoint/2010/main" val="22591159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DE00A6-59E9-E5F2-AD1B-FD26A61C5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-65988"/>
            <a:ext cx="10018713" cy="1272619"/>
          </a:xfrm>
        </p:spPr>
        <p:txBody>
          <a:bodyPr/>
          <a:lstStyle/>
          <a:p>
            <a:r>
              <a:rPr lang="en-IN" dirty="0"/>
              <a:t>FLIGHT PROFILE </a:t>
            </a:r>
          </a:p>
        </p:txBody>
      </p:sp>
      <p:pic>
        <p:nvPicPr>
          <p:cNvPr id="11266" name="Picture 2" descr="Vikram Series">
            <a:extLst>
              <a:ext uri="{FF2B5EF4-FFF2-40B4-BE49-F238E27FC236}">
                <a16:creationId xmlns:a16="http://schemas.microsoft.com/office/drawing/2014/main" id="{1A35231D-EA04-3C78-009E-7B4A409B5F3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0616" y="1555423"/>
            <a:ext cx="10122408" cy="4748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66624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7D95D6-FE17-BDFE-8CBD-BBA0DFE2C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1"/>
            <a:ext cx="10018713" cy="1404594"/>
          </a:xfrm>
        </p:spPr>
        <p:txBody>
          <a:bodyPr/>
          <a:lstStyle/>
          <a:p>
            <a:r>
              <a:rPr lang="en-IN" dirty="0"/>
              <a:t>ACHIEVEMENTS AND FUTURE OF THE COMPANY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D778A8-EC70-31F4-CF46-75A6C619F4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1253765"/>
            <a:ext cx="10018713" cy="5316717"/>
          </a:xfrm>
        </p:spPr>
        <p:txBody>
          <a:bodyPr/>
          <a:lstStyle/>
          <a:p>
            <a:r>
              <a:rPr lang="en-IN" dirty="0"/>
              <a:t>The company has already launched its rocket, the Vikram-S earlier this month.</a:t>
            </a:r>
          </a:p>
          <a:p>
            <a:r>
              <a:rPr lang="en-IN" dirty="0"/>
              <a:t>This marks the first time that a private space organisation has launched a rocket successfully.</a:t>
            </a:r>
          </a:p>
          <a:p>
            <a:r>
              <a:rPr lang="en-IN" dirty="0"/>
              <a:t>With more ambitious missions, the company aims to dominate the private space organisation sector in our country.</a:t>
            </a:r>
          </a:p>
          <a:p>
            <a:pPr marL="0" indent="0">
              <a:buNone/>
            </a:pPr>
            <a:r>
              <a:rPr lang="en-IN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059512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1CFB38-3FA3-5580-2C52-23B02EF80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12290" name="Picture 2" descr="Moon and Astronauts - Free Keynote Backgrounds">
            <a:extLst>
              <a:ext uri="{FF2B5EF4-FFF2-40B4-BE49-F238E27FC236}">
                <a16:creationId xmlns:a16="http://schemas.microsoft.com/office/drawing/2014/main" id="{B09E65E3-F3BD-92E2-5417-DD93DDA49A7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05688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50898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181319-6F99-62A3-5332-EB4FB7CBA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0"/>
            <a:ext cx="10018713" cy="1545997"/>
          </a:xfrm>
        </p:spPr>
        <p:txBody>
          <a:bodyPr/>
          <a:lstStyle/>
          <a:p>
            <a:r>
              <a:rPr lang="en-IN" dirty="0"/>
              <a:t>WHAT IS SKYROOT?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5E866A-2C96-7AA3-49EE-F6F4107729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197964"/>
            <a:ext cx="10018713" cy="6660036"/>
          </a:xfrm>
        </p:spPr>
        <p:txBody>
          <a:bodyPr>
            <a:normAutofit/>
          </a:bodyPr>
          <a:lstStyle/>
          <a:p>
            <a:r>
              <a:rPr lang="en-IN" dirty="0" err="1"/>
              <a:t>Skyroot</a:t>
            </a:r>
            <a:r>
              <a:rPr lang="en-IN" dirty="0"/>
              <a:t>  Aerospace is one India’s privately owned and operated space organisations.</a:t>
            </a:r>
          </a:p>
          <a:p>
            <a:r>
              <a:rPr lang="en-IN" dirty="0"/>
              <a:t>The company’s headquarters is located in Hyderabad.</a:t>
            </a:r>
          </a:p>
          <a:p>
            <a:r>
              <a:rPr lang="en-IN" dirty="0"/>
              <a:t>The company was founded by two former ISRO scientists, </a:t>
            </a:r>
            <a:r>
              <a:rPr lang="en-IN" b="0" i="0" dirty="0">
                <a:solidFill>
                  <a:srgbClr val="202122"/>
                </a:solidFill>
                <a:effectLst/>
              </a:rPr>
              <a:t>Pawan Kumar Chandana and Naga Bharath </a:t>
            </a:r>
            <a:r>
              <a:rPr lang="en-IN" b="0" i="0" dirty="0" err="1">
                <a:solidFill>
                  <a:srgbClr val="202122"/>
                </a:solidFill>
                <a:effectLst/>
              </a:rPr>
              <a:t>Daka</a:t>
            </a:r>
            <a:r>
              <a:rPr lang="en-IN" b="0" i="0" dirty="0">
                <a:solidFill>
                  <a:srgbClr val="202122"/>
                </a:solidFill>
                <a:effectLst/>
              </a:rPr>
              <a:t>.</a:t>
            </a:r>
          </a:p>
          <a:p>
            <a:r>
              <a:rPr lang="en-IN" dirty="0">
                <a:solidFill>
                  <a:srgbClr val="202122"/>
                </a:solidFill>
              </a:rPr>
              <a:t>The company was founded in 2018.</a:t>
            </a:r>
          </a:p>
          <a:p>
            <a:pPr marL="0" indent="0">
              <a:buNone/>
            </a:pPr>
            <a:endParaRPr lang="en-IN" dirty="0">
              <a:solidFill>
                <a:srgbClr val="202122"/>
              </a:solidFill>
            </a:endParaRPr>
          </a:p>
        </p:txBody>
      </p:sp>
      <p:pic>
        <p:nvPicPr>
          <p:cNvPr id="1026" name="Picture 2" descr="Skyroot Aerospace funding: Skyroot Aerospace raises $51 million in new  funding round led by Singapore's GIC - The Economic Times">
            <a:extLst>
              <a:ext uri="{FF2B5EF4-FFF2-40B4-BE49-F238E27FC236}">
                <a16:creationId xmlns:a16="http://schemas.microsoft.com/office/drawing/2014/main" id="{056EAA0E-ADDD-94F7-7FFB-479C3B6432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3666" y="3839753"/>
            <a:ext cx="4479134" cy="2877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77047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DFA708-92A3-F274-C481-3B24AF2145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1"/>
            <a:ext cx="10018713" cy="1498862"/>
          </a:xfrm>
        </p:spPr>
        <p:txBody>
          <a:bodyPr/>
          <a:lstStyle/>
          <a:p>
            <a:r>
              <a:rPr lang="en-IN" dirty="0"/>
              <a:t>AMBITION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FF596F-6DF4-25F8-4CBD-74EAC5A5BE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1102937"/>
            <a:ext cx="10018713" cy="3535051"/>
          </a:xfrm>
        </p:spPr>
        <p:txBody>
          <a:bodyPr>
            <a:normAutofit/>
          </a:bodyPr>
          <a:lstStyle/>
          <a:p>
            <a:r>
              <a:rPr lang="en-IN" dirty="0" err="1"/>
              <a:t>Skyroot’s</a:t>
            </a:r>
            <a:r>
              <a:rPr lang="en-IN" dirty="0"/>
              <a:t> main ambition is to open space for all by making spaceflight more affordable, reliable and regular.</a:t>
            </a:r>
          </a:p>
          <a:p>
            <a:r>
              <a:rPr lang="en-IN" dirty="0"/>
              <a:t>they plan to achieve this with the Vikram series of rockets.</a:t>
            </a:r>
          </a:p>
          <a:p>
            <a:r>
              <a:rPr lang="en-IN" dirty="0"/>
              <a:t>The Vikram series includes 4 types of rockets, the Vikram-I, the Vikram-II, the Vikram-III and the Vikram-S</a:t>
            </a:r>
          </a:p>
          <a:p>
            <a:r>
              <a:rPr lang="en-IN" dirty="0"/>
              <a:t>The 4 rockets have various specifications for, orbit height, payload capacity, thrust, thrust to weight ratio etcetera. </a:t>
            </a:r>
          </a:p>
        </p:txBody>
      </p:sp>
      <p:pic>
        <p:nvPicPr>
          <p:cNvPr id="2050" name="Picture 2" descr="Indian Space Startups: An opportunity for increased interest from global  clients">
            <a:extLst>
              <a:ext uri="{FF2B5EF4-FFF2-40B4-BE49-F238E27FC236}">
                <a16:creationId xmlns:a16="http://schemas.microsoft.com/office/drawing/2014/main" id="{466F358D-42BF-6F31-A33C-5A84AA77A3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5990" y="4058238"/>
            <a:ext cx="3079670" cy="2799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82885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33E604-C51E-0760-7943-242EFB4222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1"/>
            <a:ext cx="10018713" cy="1395166"/>
          </a:xfrm>
        </p:spPr>
        <p:txBody>
          <a:bodyPr/>
          <a:lstStyle/>
          <a:p>
            <a:r>
              <a:rPr lang="en-IN" dirty="0"/>
              <a:t>THE VIKRAM SERIES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603F29-F33F-0FC9-8EBE-32D06535E0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1112363"/>
            <a:ext cx="10018713" cy="5561814"/>
          </a:xfrm>
        </p:spPr>
        <p:txBody>
          <a:bodyPr/>
          <a:lstStyle/>
          <a:p>
            <a:pPr algn="l"/>
            <a:r>
              <a:rPr lang="en-US" b="0" i="0" dirty="0">
                <a:effectLst/>
                <a:latin typeface="visbyLight"/>
              </a:rPr>
              <a:t>Vikram - named after Dr. Vikram Sarabhai, founder of the Indian Space Program - is a series of modular Space launch vehicles especially crafted for the small satellite market.  </a:t>
            </a:r>
          </a:p>
          <a:p>
            <a:pPr algn="l"/>
            <a:r>
              <a:rPr lang="en-US" b="0" i="0" dirty="0">
                <a:effectLst/>
                <a:latin typeface="visbyLight"/>
              </a:rPr>
              <a:t>The leading technology architecture of Vikram vehicles offers unique capabilities like multi orbit insertion, interplanetary missions; while providing customized, dedicated and ride share options covering a wide spectrum of small satellite customer needs. </a:t>
            </a:r>
          </a:p>
          <a:p>
            <a:pPr algn="l"/>
            <a:r>
              <a:rPr lang="en-US" b="0" i="0" dirty="0">
                <a:effectLst/>
                <a:latin typeface="visbyLight"/>
              </a:rPr>
              <a:t>Launching satellites to space will soon become as easy as booking a cab - Quick, precise and affordable! </a:t>
            </a:r>
          </a:p>
        </p:txBody>
      </p:sp>
    </p:spTree>
    <p:extLst>
      <p:ext uri="{BB962C8B-B14F-4D97-AF65-F5344CB8AC3E}">
        <p14:creationId xmlns:p14="http://schemas.microsoft.com/office/powerpoint/2010/main" val="36920406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38020-F820-74C1-E505-33FD8E5A53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1"/>
            <a:ext cx="10018713" cy="1300898"/>
          </a:xfrm>
        </p:spPr>
        <p:txBody>
          <a:bodyPr/>
          <a:lstStyle/>
          <a:p>
            <a:r>
              <a:rPr lang="en-IN" dirty="0"/>
              <a:t>VIKRAM-I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4A3DA6-DFA7-3A3A-4025-1DA19F7593EE}"/>
              </a:ext>
            </a:extLst>
          </p:cNvPr>
          <p:cNvSpPr txBox="1"/>
          <p:nvPr/>
        </p:nvSpPr>
        <p:spPr>
          <a:xfrm>
            <a:off x="1875934" y="1536569"/>
            <a:ext cx="8371002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The Vikram-I is the smallest rocket of its class.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It has payload capacity of about 480 kgs.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It is able to put the 480 kg payload in an low inclination orbit having 500km radius.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It is propelled by solid state propulsion systems.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It has </a:t>
            </a:r>
            <a:r>
              <a:rPr lang="en-US" sz="2400" dirty="0"/>
              <a:t>m</a:t>
            </a:r>
            <a:r>
              <a:rPr lang="en-US" sz="2400" b="0" i="0" dirty="0">
                <a:effectLst/>
              </a:rPr>
              <a:t>iniaturized and modern </a:t>
            </a:r>
            <a:r>
              <a:rPr lang="en-US" sz="2400" dirty="0"/>
              <a:t>a</a:t>
            </a:r>
            <a:r>
              <a:rPr lang="en-US" sz="2400" b="0" i="0" dirty="0">
                <a:effectLst/>
              </a:rPr>
              <a:t>vionics</a:t>
            </a:r>
            <a:r>
              <a:rPr lang="en-US" sz="2400" dirty="0"/>
              <a:t>,</a:t>
            </a:r>
            <a:r>
              <a:rPr lang="en-US" sz="2400" b="0" i="0" dirty="0">
                <a:effectLst/>
              </a:rPr>
              <a:t> Ultra-</a:t>
            </a:r>
            <a:r>
              <a:rPr lang="en-US" sz="2400" b="0" i="0" dirty="0" err="1">
                <a:effectLst/>
              </a:rPr>
              <a:t>Lowshock</a:t>
            </a:r>
            <a:r>
              <a:rPr lang="en-US" sz="2400" b="0" i="0" dirty="0">
                <a:effectLst/>
              </a:rPr>
              <a:t> Pneumatic separation, etc.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It offers flexibility by having an orbital adjustment module with restart capabilities which enables multi orbit payload insertion.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It is the cheapest rocket to launch in its class.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It requires minimal range launch setup facilities and can be assembled within 24 hours from any launch site,</a:t>
            </a:r>
            <a:endParaRPr lang="en-I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400" dirty="0"/>
          </a:p>
        </p:txBody>
      </p:sp>
      <p:pic>
        <p:nvPicPr>
          <p:cNvPr id="3076" name="Picture 4" descr="Vikram 1">
            <a:extLst>
              <a:ext uri="{FF2B5EF4-FFF2-40B4-BE49-F238E27FC236}">
                <a16:creationId xmlns:a16="http://schemas.microsoft.com/office/drawing/2014/main" id="{26C93CE7-F5AA-860D-A470-C74474387C2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8146" y="-298396"/>
            <a:ext cx="2765744" cy="6655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47509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EDDEA-3775-B224-571F-0D559727C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0"/>
            <a:ext cx="10018713" cy="1461155"/>
          </a:xfrm>
        </p:spPr>
        <p:txBody>
          <a:bodyPr/>
          <a:lstStyle/>
          <a:p>
            <a:r>
              <a:rPr lang="en-IN" dirty="0"/>
              <a:t>VIKRAM-II</a:t>
            </a:r>
          </a:p>
        </p:txBody>
      </p:sp>
      <p:pic>
        <p:nvPicPr>
          <p:cNvPr id="4098" name="Picture 2" descr="Vikram 2">
            <a:extLst>
              <a:ext uri="{FF2B5EF4-FFF2-40B4-BE49-F238E27FC236}">
                <a16:creationId xmlns:a16="http://schemas.microsoft.com/office/drawing/2014/main" id="{3D5CFEA3-665D-E133-02F2-9C00B789715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9292" y="-135268"/>
            <a:ext cx="2766864" cy="6658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CDA4462-980E-6B44-2A09-F89E21991E85}"/>
              </a:ext>
            </a:extLst>
          </p:cNvPr>
          <p:cNvSpPr txBox="1"/>
          <p:nvPr/>
        </p:nvSpPr>
        <p:spPr>
          <a:xfrm>
            <a:off x="1621410" y="1395167"/>
            <a:ext cx="845584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The next version of rockets in the Vikram series is the Vikram-II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It has a payload capacity of 595 kgs.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It is able to put this 595 kg payload in an low inclination orbit having 500km radius.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It has the same reliable solid state propulsion system as that of the Vikram-I for the lower stage propulsion.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It has an advanced cryogenic </a:t>
            </a:r>
            <a:r>
              <a:rPr lang="en-IN" sz="2400" dirty="0" err="1"/>
              <a:t>methalox</a:t>
            </a:r>
            <a:r>
              <a:rPr lang="en-IN" sz="2400" dirty="0"/>
              <a:t> engine for upper stage propulsion.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The upper stage propulsion system has restart capabilities.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This enables multiorbital insertion of the payload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It requires minimal range launch setup facilities and can be assembled within 72 hours from any launch site.</a:t>
            </a:r>
          </a:p>
        </p:txBody>
      </p:sp>
    </p:spTree>
    <p:extLst>
      <p:ext uri="{BB962C8B-B14F-4D97-AF65-F5344CB8AC3E}">
        <p14:creationId xmlns:p14="http://schemas.microsoft.com/office/powerpoint/2010/main" val="40534863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FE4ACA-0263-215B-7419-6EBFC20884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0"/>
            <a:ext cx="10018713" cy="1640264"/>
          </a:xfrm>
        </p:spPr>
        <p:txBody>
          <a:bodyPr/>
          <a:lstStyle/>
          <a:p>
            <a:r>
              <a:rPr lang="en-IN" dirty="0"/>
              <a:t>VIKRAM-III</a:t>
            </a:r>
          </a:p>
        </p:txBody>
      </p:sp>
      <p:pic>
        <p:nvPicPr>
          <p:cNvPr id="5122" name="Picture 2" descr="Vikram 3">
            <a:extLst>
              <a:ext uri="{FF2B5EF4-FFF2-40B4-BE49-F238E27FC236}">
                <a16:creationId xmlns:a16="http://schemas.microsoft.com/office/drawing/2014/main" id="{0D9F7411-ACB4-2F19-2413-A262533866F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3559" y="-215125"/>
            <a:ext cx="2851132" cy="6861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7146F4A-B200-0CEC-1FD2-6D31370EE175}"/>
              </a:ext>
            </a:extLst>
          </p:cNvPr>
          <p:cNvSpPr txBox="1"/>
          <p:nvPr/>
        </p:nvSpPr>
        <p:spPr>
          <a:xfrm>
            <a:off x="1484311" y="1282045"/>
            <a:ext cx="894173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The final and largest version of the Vikram series of rockets is the Vikram-III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It has a payload capacity of 815 kgs.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It is able to put this payload in an low inclination orbit of radius of 500 km.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Similar to the Vikram-II, uses a mix of solid state and cryogenic propulsion systems for lower stage and upper stage propulsion respectively.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The difference between the Vikram-II and the Vikram-III is the addition of 6 SRBs(solid rocket boosters) to the body, giving additional payload capacity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6107490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C12D4-8BE3-4B84-B1B5-7222C5B28D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0"/>
            <a:ext cx="10018713" cy="1348033"/>
          </a:xfrm>
        </p:spPr>
        <p:txBody>
          <a:bodyPr/>
          <a:lstStyle/>
          <a:p>
            <a:r>
              <a:rPr lang="en-IN" dirty="0"/>
              <a:t>VIKRAM-S: MISSION PRARAMBH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CEEDEA-EA2B-10B6-022E-8723D76AF7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87455" y="1093509"/>
            <a:ext cx="5972292" cy="5656083"/>
          </a:xfrm>
        </p:spPr>
        <p:txBody>
          <a:bodyPr>
            <a:normAutofit fontScale="85000" lnSpcReduction="10000"/>
          </a:bodyPr>
          <a:lstStyle/>
          <a:p>
            <a:pPr algn="l"/>
            <a:r>
              <a:rPr lang="en-US" i="0" dirty="0" err="1">
                <a:effectLst/>
              </a:rPr>
              <a:t>Prarambh</a:t>
            </a:r>
            <a:r>
              <a:rPr lang="en-US" b="0" i="0" dirty="0">
                <a:effectLst/>
              </a:rPr>
              <a:t> is the mission name of Vikram-S, a single stage suborbital space launch vehicle.</a:t>
            </a:r>
          </a:p>
          <a:p>
            <a:pPr algn="l"/>
            <a:r>
              <a:rPr lang="en-US" b="0" i="0" dirty="0">
                <a:effectLst/>
              </a:rPr>
              <a:t> </a:t>
            </a:r>
            <a:r>
              <a:rPr lang="en-US" b="0" i="0" dirty="0" err="1">
                <a:effectLst/>
              </a:rPr>
              <a:t>Prarambh</a:t>
            </a:r>
            <a:r>
              <a:rPr lang="en-US" b="0" i="0" dirty="0">
                <a:effectLst/>
              </a:rPr>
              <a:t> means </a:t>
            </a:r>
            <a:r>
              <a:rPr lang="en-US" i="0" dirty="0">
                <a:effectLst/>
              </a:rPr>
              <a:t>the beginning</a:t>
            </a:r>
            <a:r>
              <a:rPr lang="en-US" b="0" i="0" dirty="0">
                <a:effectLst/>
              </a:rPr>
              <a:t>, signifying a new era for the private space sector in India and the first mission for </a:t>
            </a:r>
            <a:r>
              <a:rPr lang="en-US" b="0" i="0" dirty="0" err="1">
                <a:effectLst/>
              </a:rPr>
              <a:t>Skyroot</a:t>
            </a:r>
            <a:r>
              <a:rPr lang="en-US" b="0" i="0" dirty="0">
                <a:effectLst/>
              </a:rPr>
              <a:t>. The synergy between </a:t>
            </a:r>
            <a:r>
              <a:rPr lang="en-US" b="0" i="0" dirty="0" err="1">
                <a:effectLst/>
              </a:rPr>
              <a:t>Skyroot</a:t>
            </a:r>
            <a:r>
              <a:rPr lang="en-US" b="0" i="0" dirty="0">
                <a:effectLst/>
              </a:rPr>
              <a:t>, ISRO and the Space regulator IN-</a:t>
            </a:r>
            <a:r>
              <a:rPr lang="en-US" b="0" i="0" dirty="0" err="1">
                <a:effectLst/>
              </a:rPr>
              <a:t>SPACe</a:t>
            </a:r>
            <a:r>
              <a:rPr lang="en-US" b="0" i="0" dirty="0">
                <a:effectLst/>
              </a:rPr>
              <a:t> forms the bedrock of success for this mission.</a:t>
            </a:r>
          </a:p>
          <a:p>
            <a:pPr algn="l"/>
            <a:r>
              <a:rPr lang="en-US" b="0" i="0" dirty="0">
                <a:effectLst/>
              </a:rPr>
              <a:t>With the groundwork starting around late 2020, Vikram-S has been developed within a record time of two years. Vikram-S is powered by the solid-</a:t>
            </a:r>
            <a:r>
              <a:rPr lang="en-US" b="0" i="0" dirty="0" err="1">
                <a:effectLst/>
              </a:rPr>
              <a:t>fuelled</a:t>
            </a:r>
            <a:r>
              <a:rPr lang="en-US" b="0" i="0" dirty="0">
                <a:effectLst/>
              </a:rPr>
              <a:t> propulsion, cutting edge avionics and all-carbon </a:t>
            </a:r>
            <a:r>
              <a:rPr lang="en-US" b="0" i="0" dirty="0" err="1">
                <a:effectLst/>
              </a:rPr>
              <a:t>fibre</a:t>
            </a:r>
            <a:r>
              <a:rPr lang="en-US" b="0" i="0" dirty="0">
                <a:effectLst/>
              </a:rPr>
              <a:t> core structure.</a:t>
            </a:r>
          </a:p>
          <a:p>
            <a:pPr algn="l"/>
            <a:r>
              <a:rPr lang="en-US" b="0" i="0" dirty="0">
                <a:effectLst/>
              </a:rPr>
              <a:t>The Vikram-S will help test and validate majority of the technologies in the Vikram series of orbital class space launch vehicles, including many sub-systems and technologies that will be tested across pre lift-off and post lift-off phases of the launch.</a:t>
            </a:r>
          </a:p>
          <a:p>
            <a:endParaRPr lang="en-IN" dirty="0"/>
          </a:p>
        </p:txBody>
      </p:sp>
      <p:pic>
        <p:nvPicPr>
          <p:cNvPr id="6146" name="Picture 2" descr="Missionpatch">
            <a:extLst>
              <a:ext uri="{FF2B5EF4-FFF2-40B4-BE49-F238E27FC236}">
                <a16:creationId xmlns:a16="http://schemas.microsoft.com/office/drawing/2014/main" id="{557B6166-A2F7-C647-8C6E-50421F99B1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5529" y="1913641"/>
            <a:ext cx="2826471" cy="2573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Vikram S">
            <a:extLst>
              <a:ext uri="{FF2B5EF4-FFF2-40B4-BE49-F238E27FC236}">
                <a16:creationId xmlns:a16="http://schemas.microsoft.com/office/drawing/2014/main" id="{0F71BF9F-95C6-8E53-9FFC-CEE9CD1742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0177" y="575035"/>
            <a:ext cx="1211496" cy="5561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45491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60621-2C9F-AC07-01A3-1CE62709F0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0" y="0"/>
            <a:ext cx="10018713" cy="1363579"/>
          </a:xfrm>
        </p:spPr>
        <p:txBody>
          <a:bodyPr/>
          <a:lstStyle/>
          <a:p>
            <a:r>
              <a:rPr lang="en-IN" dirty="0"/>
              <a:t>VITAL STATS OF THE FIRST PRARAMBH LAUNCH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352D6F-0FA7-D5EB-B656-E69ECEDF1C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1604211"/>
            <a:ext cx="10018713" cy="4186989"/>
          </a:xfrm>
        </p:spPr>
        <p:txBody>
          <a:bodyPr/>
          <a:lstStyle/>
          <a:p>
            <a:r>
              <a:rPr lang="en-IN" dirty="0"/>
              <a:t>PEAK VACCUM THRUST: 7 TONNES</a:t>
            </a:r>
          </a:p>
          <a:p>
            <a:r>
              <a:rPr lang="en-IN" dirty="0"/>
              <a:t>PEAK COMBUSTION PRESSURE: 90 BAR</a:t>
            </a:r>
          </a:p>
          <a:p>
            <a:r>
              <a:rPr lang="en-IN" dirty="0"/>
              <a:t>PEAK VELOCITY CAPABILITY: &gt;MACH 5 (HYPERSONIC)</a:t>
            </a:r>
          </a:p>
          <a:p>
            <a:r>
              <a:rPr lang="en-IN" dirty="0"/>
              <a:t>PAYLOAD CARRIED: 83KGS</a:t>
            </a: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8194" name="Picture 2" descr="Vikram S">
            <a:extLst>
              <a:ext uri="{FF2B5EF4-FFF2-40B4-BE49-F238E27FC236}">
                <a16:creationId xmlns:a16="http://schemas.microsoft.com/office/drawing/2014/main" id="{9B52B7AC-EA09-2513-D6D5-90611DFBAF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5719" y="268705"/>
            <a:ext cx="14938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189472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Parallax</Template>
  <TotalTime>268</TotalTime>
  <Words>806</Words>
  <Application>Microsoft Office PowerPoint</Application>
  <PresentationFormat>Widescreen</PresentationFormat>
  <Paragraphs>61</Paragraphs>
  <Slides>15</Slides>
  <Notes>2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Corbel</vt:lpstr>
      <vt:lpstr>visbyLight</vt:lpstr>
      <vt:lpstr>Parallax</vt:lpstr>
      <vt:lpstr>PRESENTATION ON SKYROOT </vt:lpstr>
      <vt:lpstr>WHAT IS SKYROOT?</vt:lpstr>
      <vt:lpstr>AMBITION</vt:lpstr>
      <vt:lpstr>THE VIKRAM SERIES</vt:lpstr>
      <vt:lpstr>VIKRAM-I</vt:lpstr>
      <vt:lpstr>VIKRAM-II</vt:lpstr>
      <vt:lpstr>VIKRAM-III</vt:lpstr>
      <vt:lpstr>VIKRAM-S: MISSION PRARAMBH</vt:lpstr>
      <vt:lpstr>VITAL STATS OF THE FIRST PRARAMBH LAUNCH</vt:lpstr>
      <vt:lpstr>The Vikram-S rocket incorporated the company’s own solid stage propulsion system called the Kalam 80 engine. </vt:lpstr>
      <vt:lpstr>The Vikram-S features a spin stabilization system to keep the rocket in control which are 3D printed</vt:lpstr>
      <vt:lpstr>FLIGHT SEQUENCE </vt:lpstr>
      <vt:lpstr>FLIGHT PROFILE </vt:lpstr>
      <vt:lpstr>ACHIEVEMENTS AND FUTURE OF THE COMPANY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ON SKYROOT </dc:title>
  <dc:creator>RAJMOHAN S V</dc:creator>
  <cp:lastModifiedBy>RAJMOHAN S V</cp:lastModifiedBy>
  <cp:revision>3</cp:revision>
  <dcterms:created xsi:type="dcterms:W3CDTF">2022-11-24T12:46:35Z</dcterms:created>
  <dcterms:modified xsi:type="dcterms:W3CDTF">2022-11-27T10:24:21Z</dcterms:modified>
</cp:coreProperties>
</file>